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6" r:id="rId3"/>
    <p:sldId id="284" r:id="rId4"/>
    <p:sldId id="279" r:id="rId5"/>
    <p:sldId id="275" r:id="rId6"/>
    <p:sldId id="286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41" autoAdjust="0"/>
    <p:restoredTop sz="94660"/>
  </p:normalViewPr>
  <p:slideViewPr>
    <p:cSldViewPr>
      <p:cViewPr>
        <p:scale>
          <a:sx n="107" d="100"/>
          <a:sy n="107" d="100"/>
        </p:scale>
        <p:origin x="-1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A6D115D-9DEE-4DC5-A2FE-A5E9FBAE6BC1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27985CB-78F9-44B3-BC7B-D41DB918E9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6001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F8772-4D81-483E-8A62-08DE54023E2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2A554-D600-4AD3-9548-27B479E8D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81D4-EF0D-4ADC-9196-53210675FDB8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33530-3068-4AD2-A6D9-121B949DB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4BB0E-EB12-49AC-B154-70E4655244AD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7AF6A-9B83-4AD0-A52E-8F4783655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8A124-01CD-4017-820A-68C00F96B065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F397D-F93B-41C6-92A4-AB7EC02C7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262D5-269D-434A-93F4-4F0B3CA6C039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B09E9-A1C0-4AD0-BA98-406AE9BFF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72E4D-86AD-4ADA-A008-7E6BEC27E499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99561-9D3A-4542-B36F-FD09E6537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16907-0A21-410B-B12C-50099F7D741E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5D1DB-0D2E-4099-AC34-A26CF6076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E78DF-4500-47D4-9A0E-599131033478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CFFE7-12DF-462D-8390-BFDA0BDAF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D1FF9-1E8E-49D2-BFA0-68F01574FA2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5D952-D2AD-4097-91F4-4E505AAB8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C4AAF-44D4-4642-979C-1B87C8FD9BCC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D8EE8-87C5-43B7-8EB0-9D06A404B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F15A0-D386-4D99-9719-8F3395FA883B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64C5C-66A4-4C1D-BEA7-85FC017C6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33C88C-9933-44A8-B42B-C440A404152E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A2063B-2875-4C7D-86A9-015A3DA55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685800" y="333375"/>
            <a:ext cx="7772400" cy="3267075"/>
          </a:xfrm>
        </p:spPr>
        <p:txBody>
          <a:bodyPr/>
          <a:lstStyle/>
          <a:p>
            <a:pPr eaLnBrk="1" hangingPunct="1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800" dirty="0" smtClean="0"/>
              <a:t>«Особенности работы </a:t>
            </a:r>
            <a:r>
              <a:rPr lang="ru-RU" sz="4800" smtClean="0"/>
              <a:t>с одарёнными детьми» </a:t>
            </a:r>
            <a:endParaRPr lang="ru-RU" sz="48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188" y="3886200"/>
            <a:ext cx="5113337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Педагогический совет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3357563"/>
            <a:ext cx="3024188" cy="299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4"/>
          <p:cNvSpPr>
            <a:spLocks noGrp="1"/>
          </p:cNvSpPr>
          <p:nvPr>
            <p:ph type="title"/>
          </p:nvPr>
        </p:nvSpPr>
        <p:spPr>
          <a:xfrm>
            <a:off x="684213" y="188913"/>
            <a:ext cx="8229600" cy="1295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«</a:t>
            </a:r>
            <a:r>
              <a:rPr lang="ru-RU" sz="2700" b="1" dirty="0" smtClean="0">
                <a:solidFill>
                  <a:srgbClr val="C00000"/>
                </a:solidFill>
              </a:rPr>
              <a:t>К любому ребёнку следует относиться с надеждой и ожиданием...”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51202" name="Содержимое 2"/>
          <p:cNvSpPr>
            <a:spLocks noGrp="1"/>
          </p:cNvSpPr>
          <p:nvPr>
            <p:ph sz="quarter" idx="1"/>
          </p:nvPr>
        </p:nvSpPr>
        <p:spPr>
          <a:xfrm>
            <a:off x="2071688" y="1785938"/>
            <a:ext cx="4643437" cy="44291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1744663"/>
            <a:ext cx="4643437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539750" y="620713"/>
            <a:ext cx="80645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Одаренность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— это системное, развивающееся в течение жизни качество психики, которое определяет возможность достижения человеком более высоких, незаурядных результатов в одном или нескольких видах деятельности по сравнению с другими людьми. </a:t>
            </a:r>
            <a:br>
              <a:rPr lang="ru-RU" sz="2800">
                <a:latin typeface="Times New Roman" pitchFamily="18" charset="0"/>
                <a:cs typeface="Times New Roman" pitchFamily="18" charset="0"/>
              </a:rPr>
            </a:br>
            <a:r>
              <a:rPr lang="ru-RU" sz="2800" b="1">
                <a:latin typeface="Times New Roman" pitchFamily="18" charset="0"/>
                <a:cs typeface="Times New Roman" pitchFamily="18" charset="0"/>
              </a:rPr>
              <a:t>Одаренный ребенок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— это ребенок, который выделяется яркими, очевидными, иногда выдающимися достижениями (или имеет внутренние предпосылки для таких достижений) в том или ином виде деятельности. </a:t>
            </a:r>
            <a:br>
              <a:rPr lang="ru-RU" sz="2800">
                <a:latin typeface="Times New Roman" pitchFamily="18" charset="0"/>
                <a:cs typeface="Times New Roman" pitchFamily="18" charset="0"/>
              </a:rPr>
            </a:b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smtClean="0"/>
              <a:t>Модель одарённого ребёнка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/>
              <a:t>личность, способная реализовать в жизни «Я – концепцию», способная к саморазвитию и самоизменению;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личность, обладающая разносторонним интеллектом, компенсаторными способностями, высоким уровнем культуры;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личность, руководствующаяся в своей жизнедеятельности общечеловеческими ценностями и нормами,  воспринимающая  другого человека как личность, имеющую право на свободу выбора, самовыражения;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/>
              <a:t>личность, готовая к осознанному выбору и освоению профессиональных образовательных программ отдельных областей знаний с учетом склонностей, сложившихся интересов и индивидуальных возможностей;</a:t>
            </a:r>
          </a:p>
          <a:p>
            <a:pPr eaLnBrk="1" hangingPunct="1">
              <a:lnSpc>
                <a:spcPct val="80000"/>
              </a:lnSpc>
            </a:pP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214313" y="1357313"/>
            <a:ext cx="3429000" cy="221456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Сделать так, чтоб ребенок почувствовал себя признанным и востребованным. Научить  конструктивно строить отношения с ровесниками и взрослыми людьми</a:t>
            </a:r>
          </a:p>
        </p:txBody>
      </p:sp>
      <p:pic>
        <p:nvPicPr>
          <p:cNvPr id="39938" name="Прямоугольник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88900"/>
            <a:ext cx="8509000" cy="12684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18" name="Скругленный прямоугольник 17"/>
          <p:cNvSpPr/>
          <p:nvPr/>
        </p:nvSpPr>
        <p:spPr>
          <a:xfrm>
            <a:off x="285750" y="3714750"/>
            <a:ext cx="3357563" cy="292893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Повышать интеллектуальную нагрузку, излагая интересные факты,  продумывая персональные задания, задания на выбор, интегрированные задания. Все, чтобы развивать познавательную активности этих детей.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86188" y="1357313"/>
            <a:ext cx="5072062" cy="13573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Признание таким детям необходимо для успеха. Потому создание ситуаций успеха – необходимое условие для развития одаренности.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70313" y="2778125"/>
            <a:ext cx="5072062" cy="122713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Необходимая стимуляция: доска почета, ведение портфолио учащихся, интеллектуальные встречи, </a:t>
            </a:r>
            <a:r>
              <a:rPr lang="ru-RU" dirty="0" err="1"/>
              <a:t>брейн</a:t>
            </a:r>
            <a:r>
              <a:rPr lang="ru-RU" dirty="0"/>
              <a:t>-ринги, конкурсы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86188" y="4005263"/>
            <a:ext cx="3643312" cy="1285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Организация внешкольной занятости ребенка. Развитие социальных и коммуникативных навыков.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894138" y="5291138"/>
            <a:ext cx="3429000" cy="10906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Убедиться в том, что у ребенка нет нервозов, перед тем, как начинать развивающую работу.</a:t>
            </a:r>
          </a:p>
        </p:txBody>
      </p:sp>
      <p:pic>
        <p:nvPicPr>
          <p:cNvPr id="39944" name="Рисунок 10" descr="g0120150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6263" y="4286250"/>
            <a:ext cx="256857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214313" y="333375"/>
            <a:ext cx="8929687" cy="7921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smtClean="0">
                <a:solidFill>
                  <a:srgbClr val="C00000"/>
                </a:solidFill>
              </a:rPr>
              <a:t>Требования к личности учителя, работающего 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>
                <a:solidFill>
                  <a:srgbClr val="C00000"/>
                </a:solidFill>
              </a:rPr>
              <a:t>с одарёнными учащимися:</a:t>
            </a:r>
            <a:endParaRPr lang="ru-RU" sz="2400" smtClean="0">
              <a:solidFill>
                <a:srgbClr val="C00000"/>
              </a:solidFill>
            </a:endParaRPr>
          </a:p>
        </p:txBody>
      </p:sp>
      <p:pic>
        <p:nvPicPr>
          <p:cNvPr id="43010" name="Picture 5" descr="http://im8-tub-ru.yandex.net/i?id=290734816-33-7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143250" y="1714500"/>
            <a:ext cx="2857500" cy="3017838"/>
          </a:xfrm>
        </p:spPr>
      </p:pic>
      <p:sp>
        <p:nvSpPr>
          <p:cNvPr id="5" name="Овальная выноска 4"/>
          <p:cNvSpPr/>
          <p:nvPr/>
        </p:nvSpPr>
        <p:spPr>
          <a:xfrm>
            <a:off x="6357938" y="2643188"/>
            <a:ext cx="2357437" cy="1357312"/>
          </a:xfrm>
          <a:prstGeom prst="wedgeEllipseCallout">
            <a:avLst>
              <a:gd name="adj1" fmla="val -72550"/>
              <a:gd name="adj2" fmla="val 36676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увлечённость своим делом</a:t>
            </a:r>
            <a:endParaRPr lang="ru-RU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5929313" y="1143000"/>
            <a:ext cx="2357437" cy="1428750"/>
          </a:xfrm>
          <a:prstGeom prst="wedgeEllipseCallout">
            <a:avLst>
              <a:gd name="adj1" fmla="val -51863"/>
              <a:gd name="adj2" fmla="val 55763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желание работать нестандартно</a:t>
            </a:r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285750" y="4000500"/>
            <a:ext cx="2357438" cy="1357313"/>
          </a:xfrm>
          <a:prstGeom prst="wedgeEllipseCallout">
            <a:avLst>
              <a:gd name="adj1" fmla="val 84541"/>
              <a:gd name="adj2" fmla="val -3406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знание психологии одарённых учащихся</a:t>
            </a:r>
            <a:endParaRPr lang="ru-RU" dirty="0"/>
          </a:p>
        </p:txBody>
      </p:sp>
      <p:sp>
        <p:nvSpPr>
          <p:cNvPr id="10" name="Овальная выноска 9"/>
          <p:cNvSpPr/>
          <p:nvPr/>
        </p:nvSpPr>
        <p:spPr>
          <a:xfrm>
            <a:off x="5572125" y="5286375"/>
            <a:ext cx="2857500" cy="1357313"/>
          </a:xfrm>
          <a:prstGeom prst="wedgeEllipseCallout">
            <a:avLst>
              <a:gd name="adj1" fmla="val -47499"/>
              <a:gd name="adj2" fmla="val -111534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любознательность</a:t>
            </a:r>
            <a:endParaRPr lang="ru-RU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785813" y="5286375"/>
            <a:ext cx="2643187" cy="1357313"/>
          </a:xfrm>
          <a:prstGeom prst="wedgeEllipseCallout">
            <a:avLst>
              <a:gd name="adj1" fmla="val 58683"/>
              <a:gd name="adj2" fmla="val -10592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эрудированность</a:t>
            </a:r>
            <a:endParaRPr lang="ru-RU" dirty="0"/>
          </a:p>
        </p:txBody>
      </p:sp>
      <p:sp>
        <p:nvSpPr>
          <p:cNvPr id="12" name="Овальная выноска 11"/>
          <p:cNvSpPr/>
          <p:nvPr/>
        </p:nvSpPr>
        <p:spPr>
          <a:xfrm>
            <a:off x="6429375" y="4071938"/>
            <a:ext cx="2357438" cy="1357312"/>
          </a:xfrm>
          <a:prstGeom prst="wedgeEllipseCallout">
            <a:avLst>
              <a:gd name="adj1" fmla="val -70609"/>
              <a:gd name="adj2" fmla="val -31815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поисковая активность</a:t>
            </a:r>
            <a:endParaRPr lang="ru-RU" dirty="0"/>
          </a:p>
        </p:txBody>
      </p:sp>
      <p:sp>
        <p:nvSpPr>
          <p:cNvPr id="15" name="Овальная выноска 14"/>
          <p:cNvSpPr/>
          <p:nvPr/>
        </p:nvSpPr>
        <p:spPr>
          <a:xfrm>
            <a:off x="0" y="2286000"/>
            <a:ext cx="2857500" cy="1857375"/>
          </a:xfrm>
          <a:prstGeom prst="wedgeEllipseCallout">
            <a:avLst>
              <a:gd name="adj1" fmla="val 70368"/>
              <a:gd name="adj2" fmla="val 4286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мотивационная готовность к работе с одарёнными учащимися </a:t>
            </a:r>
            <a:endParaRPr lang="ru-RU" dirty="0"/>
          </a:p>
        </p:txBody>
      </p:sp>
      <p:sp>
        <p:nvSpPr>
          <p:cNvPr id="17" name="Овальная выноска 16"/>
          <p:cNvSpPr/>
          <p:nvPr/>
        </p:nvSpPr>
        <p:spPr>
          <a:xfrm>
            <a:off x="857250" y="1071563"/>
            <a:ext cx="2571750" cy="1357312"/>
          </a:xfrm>
          <a:prstGeom prst="wedgeEllipseCallout">
            <a:avLst>
              <a:gd name="adj1" fmla="val 45753"/>
              <a:gd name="adj2" fmla="val 78219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нравственность</a:t>
            </a:r>
            <a:endParaRPr lang="ru-RU" dirty="0"/>
          </a:p>
        </p:txBody>
      </p:sp>
      <p:sp>
        <p:nvSpPr>
          <p:cNvPr id="19" name="Овальная выноска 18"/>
          <p:cNvSpPr/>
          <p:nvPr/>
        </p:nvSpPr>
        <p:spPr>
          <a:xfrm>
            <a:off x="3214688" y="5286375"/>
            <a:ext cx="2500312" cy="1357313"/>
          </a:xfrm>
          <a:prstGeom prst="wedgeEllipseCallout">
            <a:avLst>
              <a:gd name="adj1" fmla="val 17955"/>
              <a:gd name="adj2" fmla="val -10592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знание всех областей человеческой жизни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273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«Особенности работы с одарёнными детьми» </vt:lpstr>
      <vt:lpstr>«К любому ребёнку следует относиться с надеждой и ожиданием...” </vt:lpstr>
      <vt:lpstr>Презентация PowerPoint</vt:lpstr>
      <vt:lpstr>Модель одарённого ребёнка</vt:lpstr>
      <vt:lpstr>Презентация PowerPoint</vt:lpstr>
      <vt:lpstr>Требования к личности учителя, работающего  с одарёнными учащимися:</vt:lpstr>
    </vt:vector>
  </TitlesOfParts>
  <Company>s17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«СОШ №17» городского округа Рефтинский  «Особенности работы с одарёнными детьми» </dc:title>
  <dc:creator>Зырянова Елена Владиславовна</dc:creator>
  <cp:lastModifiedBy>Пользователь</cp:lastModifiedBy>
  <cp:revision>30</cp:revision>
  <cp:lastPrinted>2014-03-25T07:13:14Z</cp:lastPrinted>
  <dcterms:created xsi:type="dcterms:W3CDTF">2014-03-24T04:55:15Z</dcterms:created>
  <dcterms:modified xsi:type="dcterms:W3CDTF">2016-11-30T17:27:38Z</dcterms:modified>
</cp:coreProperties>
</file>